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3639" autoAdjust="0"/>
  </p:normalViewPr>
  <p:slideViewPr>
    <p:cSldViewPr>
      <p:cViewPr>
        <p:scale>
          <a:sx n="57" d="100"/>
          <a:sy n="57" d="100"/>
        </p:scale>
        <p:origin x="-1114" y="1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smtClean="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7C6B5A-49A4-4BAD-B249-0C8CAC9C7F23}" type="datetimeFigureOut">
              <a:rPr lang="en-US"/>
              <a:pPr>
                <a:defRPr/>
              </a:pPr>
              <a:t>01/09/2013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smtClean="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B8A5D1F3-2A7E-4B63-9A86-2AF3081871CE}" type="slidenum">
              <a:rPr lang="en-US"/>
              <a:pPr>
                <a:defRPr/>
              </a:pPr>
              <a:t>‹#›</a:t>
            </a:fld>
            <a:endParaRPr lang="en-US" dirty="0"/>
          </a:p>
        </p:txBody>
      </p:sp>
    </p:spTree>
    <p:extLst>
      <p:ext uri="{BB962C8B-B14F-4D97-AF65-F5344CB8AC3E}">
        <p14:creationId xmlns:p14="http://schemas.microsoft.com/office/powerpoint/2010/main" val="14254168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I’ve added a few talking points throughout the slides, to give more context.  Use what’s useful to you and relevant to your </a:t>
            </a:r>
            <a:r>
              <a:rPr lang="en-US" smtClean="0"/>
              <a:t>course!</a:t>
            </a:r>
            <a:endParaRPr lang="en-US" dirty="0"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749FDC1-4226-4CE2-BAE9-8537453F7B75}" type="slidenum">
              <a:rPr lang="en-US"/>
              <a:pPr fontAlgn="base">
                <a:spcBef>
                  <a:spcPct val="0"/>
                </a:spcBef>
                <a:spcAft>
                  <a:spcPct val="0"/>
                </a:spcAft>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issue here is multi-faceted.  One problem is the breadth of any given employee’s potential performance domain.  That is, people do a lot of stuff!  A manager who only has one employee is still going to miss things, because the manager has to attend to her own job requirements and can’t spend the whole day watching the employee.  It becomes much more difficult as a manager’s span of control (that is, the number of employees she supervises) increases.  If it’s hard to note everything important that one employee does, it’s even harder to keep track of five or ten.</a:t>
            </a:r>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2C2CED-D48B-4996-BBD3-3CE3DF005692}" type="slidenum">
              <a:rPr lang="en-US"/>
              <a:pPr fontAlgn="base">
                <a:spcBef>
                  <a:spcPct val="0"/>
                </a:spcBef>
                <a:spcAft>
                  <a:spcPct val="0"/>
                </a:spcAft>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process was originally described by </a:t>
            </a:r>
            <a:r>
              <a:rPr lang="en-US" dirty="0" err="1" smtClean="0"/>
              <a:t>DeNisi</a:t>
            </a:r>
            <a:r>
              <a:rPr lang="en-US" dirty="0" smtClean="0"/>
              <a:t>, </a:t>
            </a:r>
            <a:r>
              <a:rPr lang="en-US" dirty="0" err="1" smtClean="0"/>
              <a:t>Cafferty</a:t>
            </a:r>
            <a:r>
              <a:rPr lang="en-US" dirty="0" smtClean="0"/>
              <a:t>, and </a:t>
            </a:r>
            <a:r>
              <a:rPr lang="en-US" dirty="0" err="1" smtClean="0"/>
              <a:t>Meglino</a:t>
            </a:r>
            <a:r>
              <a:rPr lang="en-US" dirty="0" smtClean="0"/>
              <a:t> (1984).  Although the mechanics of performance appraisal have certainly evolved in the last 30 years, how people process information relevant to such appraisals remains consistent.  What psychologists try to do is identify places where this process can break down, and try to create conditions that minimize the possibility of memory failure resulting in inaccurate performance appraisals.</a:t>
            </a:r>
          </a:p>
          <a:p>
            <a:pPr>
              <a:spcBef>
                <a:spcPct val="0"/>
              </a:spcBef>
            </a:pPr>
            <a:endParaRPr lang="en-US" dirty="0" smtClean="0"/>
          </a:p>
          <a:p>
            <a:pPr>
              <a:spcBef>
                <a:spcPct val="0"/>
              </a:spcBef>
            </a:pPr>
            <a:r>
              <a:rPr lang="en-US" dirty="0" smtClean="0"/>
              <a:t>Realistically, the process can break down in any step.  The memories may not be formed if key behaviors aren’t observed, may not be retained if there isn’t effort put into encoding or storage, and can certainly fail at the retrieval stage if there’s too much interfering information.  (You could certainly go to Anderson’s ACT* theory and talk about interference vs. suppression effects, but I’d anticipate significant (p&lt;.05) eye-glazing for most lower-level psych classes!)  The key point, though, is that there are a lot of places where our memories can fail, during the performance appraisal process.</a:t>
            </a:r>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8352CD-F6AF-4CE7-8C7C-2C71DEDA7B1A}" type="slidenum">
              <a:rPr lang="en-US"/>
              <a:pPr fontAlgn="base">
                <a:spcBef>
                  <a:spcPct val="0"/>
                </a:spcBef>
                <a:spcAft>
                  <a:spcPct val="0"/>
                </a:spcAft>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Halo error (some sources suggest that it has an opposite, “Horn error”) is the tendency to form general impressions about people, and to make ratings based on those general impressions rather than specific information.  This is cognitively simpler, but less accurate, and ultimately reflects problems at the retrieval stage (raters only exert enough cognitive effort to access their general impression of the people they’re rating) but can also affect encoding, due to our tendency to discount information that is schema-inconsistent.</a:t>
            </a:r>
          </a:p>
          <a:p>
            <a:pPr>
              <a:spcBef>
                <a:spcPct val="0"/>
              </a:spcBef>
            </a:pPr>
            <a:endParaRPr lang="en-US" dirty="0" smtClean="0"/>
          </a:p>
          <a:p>
            <a:pPr>
              <a:spcBef>
                <a:spcPct val="0"/>
              </a:spcBef>
            </a:pPr>
            <a:r>
              <a:rPr lang="en-US" dirty="0" smtClean="0"/>
              <a:t>There are other biases you may have talked about, such as leniency bias and central tendency bias, that can also affect rater accuracy, but halo is the most cognitively-based effect on memory in this context.</a:t>
            </a:r>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9CA81F-743E-446A-A1A7-4ADE0ABF8A82}" type="slidenum">
              <a:rPr lang="en-US"/>
              <a:pPr fontAlgn="base">
                <a:spcBef>
                  <a:spcPct val="0"/>
                </a:spcBef>
                <a:spcAft>
                  <a:spcPct val="0"/>
                </a:spcAft>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fontAlgn="auto">
              <a:spcBef>
                <a:spcPts val="0"/>
              </a:spcBef>
              <a:spcAft>
                <a:spcPts val="0"/>
              </a:spcAft>
              <a:defRPr/>
            </a:pPr>
            <a:r>
              <a:rPr lang="en-US" dirty="0" smtClean="0"/>
              <a:t>All of these things help to move raters past the “halo” problem, and to deal with other potential issues (e.g., lack of attention to specific job behaviors) that might influence the formation of relevant memories to be used in making performance ratings.</a:t>
            </a:r>
          </a:p>
          <a:p>
            <a:pPr fontAlgn="auto">
              <a:spcBef>
                <a:spcPts val="0"/>
              </a:spcBef>
              <a:spcAft>
                <a:spcPts val="0"/>
              </a:spcAft>
              <a:defRPr/>
            </a:pPr>
            <a:endParaRPr lang="en-US" dirty="0" smtClean="0"/>
          </a:p>
          <a:p>
            <a:pPr fontAlgn="auto">
              <a:spcBef>
                <a:spcPts val="0"/>
              </a:spcBef>
              <a:spcAft>
                <a:spcPts val="0"/>
              </a:spcAft>
              <a:defRPr/>
            </a:pPr>
            <a:r>
              <a:rPr lang="en-US" dirty="0" smtClean="0"/>
              <a:t>One of the most important things we can do to increase the accuracy of performance appraisals is to train raters on how to make their ratings, and what they need to attend to.  One particularly useful form of training, with substantial empirical support, is frame-of-reference training.  Here, training involves providing raters with information about the organization’s standards for different levels of performance rating, giving them expert examples of how ratings have been made based on those standards, and allowing them to practice making ratings in an environment where they can get feedback on their accuracy.  This is often done by having them rate videos showing examples of good and poor employee performance.</a:t>
            </a:r>
          </a:p>
          <a:p>
            <a:pPr fontAlgn="auto">
              <a:spcBef>
                <a:spcPts val="0"/>
              </a:spcBef>
              <a:spcAft>
                <a:spcPts val="0"/>
              </a:spcAft>
              <a:defRPr/>
            </a:pPr>
            <a:endParaRPr lang="en-US" dirty="0" smtClean="0"/>
          </a:p>
          <a:p>
            <a:pPr fontAlgn="auto">
              <a:spcBef>
                <a:spcPts val="0"/>
              </a:spcBef>
              <a:spcAft>
                <a:spcPts val="0"/>
              </a:spcAft>
              <a:defRPr/>
            </a:pPr>
            <a:r>
              <a:rPr lang="en-US" dirty="0" smtClean="0"/>
              <a:t>Some authors suggest that raters keep logs or diaries of things they observe in terms of employee performance.  This does increase accuracy, but it adds another task to the “plate” of already-busy workers.  As such, there are trade-offs here.</a:t>
            </a:r>
          </a:p>
          <a:p>
            <a:pPr fontAlgn="auto">
              <a:spcBef>
                <a:spcPts val="0"/>
              </a:spcBef>
              <a:spcAft>
                <a:spcPts val="0"/>
              </a:spcAft>
              <a:defRPr/>
            </a:pPr>
            <a:endParaRPr lang="en-US" dirty="0" smtClean="0"/>
          </a:p>
          <a:p>
            <a:pPr fontAlgn="auto">
              <a:spcBef>
                <a:spcPts val="0"/>
              </a:spcBef>
              <a:spcAft>
                <a:spcPts val="0"/>
              </a:spcAft>
              <a:defRPr/>
            </a:pPr>
            <a:r>
              <a:rPr lang="en-US" dirty="0" smtClean="0"/>
              <a:t>One of the most important developments in performance appraisal is the increasing understanding that it needs to be treated as a process, rather than as an event.  If it only happens twice a year, employees and managers may not think about it the rest of the time.  The “event” model encourages cognitive laziness, in other words.  More recently, we’ve moved away from talking just about “performance appraisal” and into talking about “performance management,” which thinks about things from a process perspective.  Employees and their managers may cooperatively create development plan that outlines things the employee needs to work on improving; doing this focuses both parties on a set of agreed-upon, observable, measurable goals that can be tracked between formal performance evaluations.</a:t>
            </a:r>
          </a:p>
          <a:p>
            <a:pPr fontAlgn="auto">
              <a:spcBef>
                <a:spcPts val="0"/>
              </a:spcBef>
              <a:spcAft>
                <a:spcPts val="0"/>
              </a:spcAft>
              <a:defRPr/>
            </a:pPr>
            <a:endParaRPr lang="en-US" dirty="0" smtClean="0"/>
          </a:p>
          <a:p>
            <a:pPr fontAlgn="auto">
              <a:spcBef>
                <a:spcPts val="0"/>
              </a:spcBef>
              <a:spcAft>
                <a:spcPts val="0"/>
              </a:spcAft>
              <a:defRPr/>
            </a:pPr>
            <a:r>
              <a:rPr lang="en-US" dirty="0" smtClean="0"/>
              <a:t>BARS (behaviorally anchored rating scales) use information about the job’s requirements to precisely identify the behaviors associated with high, average, and low performance on each relevant “dimension” of performance.  It’s helpful to break job responsibilities out into dimensions to enable raters to focus on the key “big picture” elements of the rating process and know what they need to attend to.  The specific anchors used for the scale point on a BARS scale (next overhead) are another aid to accurate recall.</a:t>
            </a:r>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9941BA-158C-42B5-BA14-1CC180F0288E}" type="slidenum">
              <a:rPr lang="en-US"/>
              <a:pPr fontAlgn="base">
                <a:spcBef>
                  <a:spcPct val="0"/>
                </a:spcBef>
                <a:spcAft>
                  <a:spcPct val="0"/>
                </a:spcAft>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is an example of a Behaviorally-Anchored Rating Scale for the performance dimension, “Maintains a Good Work Relationship”.  Note that it forces the rater to think about whether specific behaviors have been observed, making it difficult (but not impossible) to rely on general impressions of the person being rated.</a:t>
            </a:r>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59F7D17-1EA9-4482-92F4-7446A104C022}" type="slidenum">
              <a:rPr lang="en-US"/>
              <a:pPr fontAlgn="base">
                <a:spcBef>
                  <a:spcPct val="0"/>
                </a:spcBef>
                <a:spcAft>
                  <a:spcPct val="0"/>
                </a:spcAft>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13ED128-53D6-452D-BE84-51436E8A5C19}" type="slidenum">
              <a:rPr lang="en-US"/>
              <a:pPr fontAlgn="base">
                <a:spcBef>
                  <a:spcPct val="0"/>
                </a:spcBef>
                <a:spcAft>
                  <a:spcPct val="0"/>
                </a:spcAft>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716401F8-EB30-4C17-9E18-6D8ADADE5389}" type="datetimeFigureOut">
              <a:rPr lang="en-US"/>
              <a:pPr>
                <a:defRPr/>
              </a:pPr>
              <a:t>01/09/2013</a:t>
            </a:fld>
            <a:endParaRPr lang="en-US" dirty="0"/>
          </a:p>
        </p:txBody>
      </p:sp>
      <p:sp>
        <p:nvSpPr>
          <p:cNvPr id="12" name="Footer Placeholder 18"/>
          <p:cNvSpPr>
            <a:spLocks noGrp="1"/>
          </p:cNvSpPr>
          <p:nvPr>
            <p:ph type="ftr" sz="quarter" idx="11"/>
          </p:nvPr>
        </p:nvSpPr>
        <p:spPr/>
        <p:txBody>
          <a:bodyPr/>
          <a:lstStyle>
            <a:lvl1pPr>
              <a:defRPr dirty="0">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B9310A8B-24CF-45E0-91DE-0784F0CEC2CD}"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D6A7F69-067E-4421-8B8B-66794C28ED2F}" type="datetimeFigureOut">
              <a:rPr lang="en-US"/>
              <a:pPr>
                <a:defRPr/>
              </a:pPr>
              <a:t>01/09/2013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4493EE3-6E82-4DB4-A545-18619080E53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A75F840C-9B8B-43D1-93EB-9B2321893822}" type="datetimeFigureOut">
              <a:rPr lang="en-US"/>
              <a:pPr>
                <a:defRPr/>
              </a:pPr>
              <a:t>01/09/2013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5081DDE-DDC6-4FA2-B5C8-579C3C156FC0}"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E4CC005F-5582-4607-AB40-96FE226BC9B8}" type="datetimeFigureOut">
              <a:rPr lang="en-US"/>
              <a:pPr>
                <a:defRPr/>
              </a:pPr>
              <a:t>01/09/2013</a:t>
            </a:fld>
            <a:endParaRPr lang="en-US" dirty="0"/>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B992CD4-1A5A-417B-9AD7-89480AA1B39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C0A1BE1E-A265-4B39-8633-7028E2AC7704}" type="datetimeFigureOut">
              <a:rPr lang="en-US"/>
              <a:pPr>
                <a:defRPr/>
              </a:pPr>
              <a:t>01/09/2013</a:t>
            </a:fld>
            <a:endParaRPr lang="en-US" dirty="0"/>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44C9BE0D-5E9A-441B-A5DA-752DFAE40604}"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37847571-9CCC-4533-8BEF-925E0E1095BB}" type="datetimeFigureOut">
              <a:rPr lang="en-US"/>
              <a:pPr>
                <a:defRPr/>
              </a:pPr>
              <a:t>01/09/2013</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0C7AAF3-C603-410C-BD73-9063B398F97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7D0A0290-6F4A-4FA3-B8D9-0CA21DD75A0A}" type="datetimeFigureOut">
              <a:rPr lang="en-US"/>
              <a:pPr>
                <a:defRPr/>
              </a:pPr>
              <a:t>01/09/2013</a:t>
            </a:fld>
            <a:endParaRPr lang="en-US" dirty="0"/>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4FE40339-4741-4ECC-B7A9-DE0E9CCA21E1}"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78FBEC8D-ABD2-4FC8-9FB9-144FC735BAEC}" type="datetimeFigureOut">
              <a:rPr lang="en-US"/>
              <a:pPr>
                <a:defRPr/>
              </a:pPr>
              <a:t>01/09/2013</a:t>
            </a:fld>
            <a:endParaRPr lang="en-US" dirty="0"/>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762BBB54-6888-4AF6-88E6-907DF217F050}"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8D42ABA-1534-4CDD-8A06-5A6F155AEC62}" type="datetimeFigureOut">
              <a:rPr lang="en-US"/>
              <a:pPr>
                <a:defRPr/>
              </a:pPr>
              <a:t>01/09/2013</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147FFD53-333D-4485-8444-7C81228A7A7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2CF3847B-A34B-4253-9E87-8CE71CE5F980}" type="datetimeFigureOut">
              <a:rPr lang="en-US"/>
              <a:pPr>
                <a:defRPr/>
              </a:pPr>
              <a:t>01/09/2013</a:t>
            </a:fld>
            <a:endParaRPr lang="en-US" dirty="0"/>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E6D1113-2B43-44BE-B5B3-8FE7B88DD646}"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dirty="0"/>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dirty="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7DFAF51-3818-4BB3-ACE3-9670F7D24C36}" type="datetimeFigureOut">
              <a:rPr lang="en-US"/>
              <a:pPr>
                <a:defRPr/>
              </a:pPr>
              <a:t>01/09/2013</a:t>
            </a:fld>
            <a:endParaRPr lang="en-US" dirty="0"/>
          </a:p>
        </p:txBody>
      </p:sp>
      <p:sp>
        <p:nvSpPr>
          <p:cNvPr id="12" name="Footer Placeholder 5"/>
          <p:cNvSpPr>
            <a:spLocks noGrp="1"/>
          </p:cNvSpPr>
          <p:nvPr>
            <p:ph type="ftr" sz="quarter" idx="11"/>
          </p:nvPr>
        </p:nvSpPr>
        <p:spPr/>
        <p:txBody>
          <a:bodyPr/>
          <a:lstStyle>
            <a:lvl1pPr>
              <a:defRPr dirty="0">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8B01004B-6A32-4DEE-A8DE-ACA5B112F518}"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dirty="0">
              <a:latin typeface="+mn-lt"/>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2C688996-A91E-478B-B31A-8BF2D94EBA96}" type="datetimeFigureOut">
              <a:rPr lang="en-US"/>
              <a:pPr>
                <a:defRPr/>
              </a:pPr>
              <a:t>01/09/2013</a:t>
            </a:fld>
            <a:endParaRPr lang="en-US" dirty="0"/>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dirty="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309802C6-5F55-4B32-B37B-A0B48E94C93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5" r:id="rId1"/>
    <p:sldLayoutId id="2147483691" r:id="rId2"/>
    <p:sldLayoutId id="2147483696" r:id="rId3"/>
    <p:sldLayoutId id="2147483697" r:id="rId4"/>
    <p:sldLayoutId id="2147483698" r:id="rId5"/>
    <p:sldLayoutId id="2147483699" r:id="rId6"/>
    <p:sldLayoutId id="2147483692" r:id="rId7"/>
    <p:sldLayoutId id="2147483700" r:id="rId8"/>
    <p:sldLayoutId id="2147483701" r:id="rId9"/>
    <p:sldLayoutId id="2147483693" r:id="rId10"/>
    <p:sldLayoutId id="2147483694"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fontAlgn="auto">
              <a:spcAft>
                <a:spcPts val="0"/>
              </a:spcAft>
              <a:defRPr/>
            </a:pPr>
            <a:r>
              <a:rPr lang="en-US" sz="4400" dirty="0" smtClean="0">
                <a:solidFill>
                  <a:schemeClr val="tx1"/>
                </a:solidFill>
                <a:effectLst/>
                <a:latin typeface="Calibri (Headings)"/>
              </a:rPr>
              <a:t>Memory</a:t>
            </a:r>
            <a:r>
              <a:rPr lang="en-US" sz="4400" dirty="0" smtClean="0">
                <a:solidFill>
                  <a:schemeClr val="tx1"/>
                </a:solidFill>
                <a:effectLst/>
                <a:latin typeface="Calibri" pitchFamily="34" charset="0"/>
              </a:rPr>
              <a:t> </a:t>
            </a:r>
            <a:r>
              <a:rPr lang="en-US" sz="4400" dirty="0" smtClean="0">
                <a:solidFill>
                  <a:schemeClr val="tx1"/>
                </a:solidFill>
                <a:effectLst/>
                <a:latin typeface="Calibri (Headings)"/>
              </a:rPr>
              <a:t>and Performance Appraisals at Work</a:t>
            </a:r>
            <a:endParaRPr lang="en-US" sz="4400" dirty="0">
              <a:solidFill>
                <a:schemeClr val="tx1"/>
              </a:solidFill>
              <a:effectLst/>
              <a:latin typeface="Calibri (Headings)"/>
            </a:endParaRPr>
          </a:p>
        </p:txBody>
      </p:sp>
      <p:sp>
        <p:nvSpPr>
          <p:cNvPr id="9219" name="Subtitle 2"/>
          <p:cNvSpPr>
            <a:spLocks noGrp="1"/>
          </p:cNvSpPr>
          <p:nvPr>
            <p:ph type="subTitle" idx="1"/>
          </p:nvPr>
        </p:nvSpPr>
        <p:spPr>
          <a:xfrm>
            <a:off x="685800" y="3611563"/>
            <a:ext cx="7772400" cy="1200150"/>
          </a:xfrm>
        </p:spPr>
        <p:txBody>
          <a:bodyPr/>
          <a:lstStyle/>
          <a:p>
            <a:pPr marR="0" algn="ctr"/>
            <a:r>
              <a:rPr lang="en-US" sz="3200" dirty="0" smtClean="0">
                <a:solidFill>
                  <a:schemeClr val="tx1"/>
                </a:solidFill>
                <a:latin typeface="Calibri (Body)"/>
              </a:rPr>
              <a:t>Module from SIOP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Content Placeholder 2"/>
          <p:cNvSpPr>
            <a:spLocks noGrp="1"/>
          </p:cNvSpPr>
          <p:nvPr>
            <p:ph idx="1"/>
          </p:nvPr>
        </p:nvSpPr>
        <p:spPr/>
        <p:txBody>
          <a:bodyPr/>
          <a:lstStyle/>
          <a:p>
            <a:pPr>
              <a:buClr>
                <a:schemeClr val="tx1"/>
              </a:buClr>
              <a:buSzPct val="100000"/>
              <a:buFont typeface="Arial" pitchFamily="34" charset="0"/>
              <a:buChar char="•"/>
            </a:pPr>
            <a:r>
              <a:rPr lang="en-US" sz="3200" dirty="0" smtClean="0">
                <a:latin typeface="Calibri (Body)"/>
              </a:rPr>
              <a:t>Process by which employees are given feedback on job performance</a:t>
            </a:r>
          </a:p>
          <a:p>
            <a:pPr>
              <a:buClr>
                <a:schemeClr val="tx1"/>
              </a:buClr>
              <a:buFont typeface="Arial" pitchFamily="34" charset="0"/>
              <a:buChar char="•"/>
            </a:pPr>
            <a:endParaRPr lang="en-US" sz="3200" dirty="0" smtClean="0">
              <a:latin typeface="Calibri (Body)"/>
            </a:endParaRPr>
          </a:p>
          <a:p>
            <a:pPr>
              <a:buClr>
                <a:schemeClr val="tx1"/>
              </a:buClr>
              <a:buFont typeface="Arial" pitchFamily="34" charset="0"/>
              <a:buChar char="•"/>
            </a:pPr>
            <a:r>
              <a:rPr lang="en-US" sz="3200" dirty="0" smtClean="0">
                <a:latin typeface="Calibri (Body)"/>
              </a:rPr>
              <a:t>Often annual or semi-annual</a:t>
            </a:r>
          </a:p>
          <a:p>
            <a:pPr>
              <a:buClr>
                <a:schemeClr val="tx1"/>
              </a:buClr>
              <a:buFont typeface="Arial" pitchFamily="34" charset="0"/>
              <a:buChar char="•"/>
            </a:pPr>
            <a:endParaRPr lang="en-US" sz="3200" dirty="0" smtClean="0">
              <a:latin typeface="Calibri (Body)"/>
            </a:endParaRPr>
          </a:p>
          <a:p>
            <a:pPr>
              <a:buClr>
                <a:schemeClr val="tx1"/>
              </a:buClr>
              <a:buFont typeface="Arial" pitchFamily="34" charset="0"/>
              <a:buChar char="•"/>
            </a:pPr>
            <a:r>
              <a:rPr lang="en-US" sz="3200" dirty="0" smtClean="0">
                <a:latin typeface="Calibri (Body)"/>
              </a:rPr>
              <a:t>The question:  How is a boss supposed to remember what each employee did or didn’t do?</a:t>
            </a:r>
            <a:r>
              <a:rPr lang="en-US" dirty="0" smtClean="0">
                <a:latin typeface="Calibri (Body)"/>
              </a:rPr>
              <a:t> </a:t>
            </a:r>
          </a:p>
        </p:txBody>
      </p:sp>
      <p:sp>
        <p:nvSpPr>
          <p:cNvPr id="2" name="Title 1"/>
          <p:cNvSpPr>
            <a:spLocks noGrp="1"/>
          </p:cNvSpPr>
          <p:nvPr>
            <p:ph type="title"/>
          </p:nvPr>
        </p:nvSpPr>
        <p:spPr/>
        <p:txBody>
          <a:bodyPr>
            <a:normAutofit/>
          </a:bodyPr>
          <a:lstStyle/>
          <a:p>
            <a:pPr algn="ctr" fontAlgn="auto">
              <a:spcAft>
                <a:spcPts val="0"/>
              </a:spcAft>
              <a:defRPr/>
            </a:pPr>
            <a:r>
              <a:rPr lang="en-US" sz="4400" dirty="0" smtClean="0">
                <a:solidFill>
                  <a:schemeClr val="tx1"/>
                </a:solidFill>
                <a:effectLst/>
                <a:latin typeface="Calibri (Headings)"/>
              </a:rPr>
              <a:t>Performance Appraisal</a:t>
            </a:r>
            <a:endParaRPr lang="en-US" sz="4400" dirty="0">
              <a:solidFill>
                <a:schemeClr val="tx1"/>
              </a:solidFill>
              <a:effectLst/>
              <a:latin typeface="Calibri (Heading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7950" indent="1588" fontAlgn="auto">
              <a:spcAft>
                <a:spcPts val="0"/>
              </a:spcAft>
              <a:buFont typeface="Wingdings 3"/>
              <a:buNone/>
              <a:defRPr/>
            </a:pPr>
            <a:r>
              <a:rPr lang="en-US" sz="3500" dirty="0" smtClean="0">
                <a:latin typeface="Calibri (Body)"/>
              </a:rPr>
              <a:t>Performance appraisal can be viewed as a classic example of how we cognitively process and remember things</a:t>
            </a:r>
          </a:p>
          <a:p>
            <a:pPr marL="107950" indent="1588" fontAlgn="auto">
              <a:spcAft>
                <a:spcPts val="0"/>
              </a:spcAft>
              <a:buFont typeface="Wingdings 3"/>
              <a:buNone/>
              <a:defRPr/>
            </a:pPr>
            <a:r>
              <a:rPr lang="en-US" sz="3500" dirty="0" smtClean="0">
                <a:latin typeface="Calibri (Body)"/>
              </a:rPr>
              <a:t>The boss (or other rater)…</a:t>
            </a:r>
          </a:p>
          <a:p>
            <a:pPr marL="923925" indent="-457200" fontAlgn="auto">
              <a:spcAft>
                <a:spcPts val="0"/>
              </a:spcAft>
              <a:buClrTx/>
              <a:buSzPct val="100000"/>
              <a:buFont typeface="Arial" pitchFamily="34" charset="0"/>
              <a:buChar char="•"/>
              <a:defRPr/>
            </a:pPr>
            <a:r>
              <a:rPr lang="en-US" sz="2600" dirty="0" smtClean="0">
                <a:solidFill>
                  <a:schemeClr val="tx1">
                    <a:lumMod val="65000"/>
                    <a:lumOff val="35000"/>
                  </a:schemeClr>
                </a:solidFill>
                <a:latin typeface="Calibri (Body)"/>
              </a:rPr>
              <a:t>observes relevant behaviors</a:t>
            </a:r>
          </a:p>
          <a:p>
            <a:pPr marL="923925" indent="-457200" fontAlgn="auto">
              <a:spcAft>
                <a:spcPts val="0"/>
              </a:spcAft>
              <a:buClrTx/>
              <a:buSzPct val="100000"/>
              <a:buFont typeface="Arial" pitchFamily="34" charset="0"/>
              <a:buChar char="•"/>
              <a:defRPr/>
            </a:pPr>
            <a:r>
              <a:rPr lang="en-US" sz="2600" dirty="0" smtClean="0">
                <a:solidFill>
                  <a:schemeClr val="tx1">
                    <a:lumMod val="65000"/>
                    <a:lumOff val="35000"/>
                  </a:schemeClr>
                </a:solidFill>
                <a:latin typeface="Calibri (Body)"/>
              </a:rPr>
              <a:t>encodes information about performance</a:t>
            </a:r>
          </a:p>
          <a:p>
            <a:pPr marL="923925" indent="-457200" fontAlgn="auto">
              <a:spcAft>
                <a:spcPts val="0"/>
              </a:spcAft>
              <a:buClrTx/>
              <a:buSzPct val="100000"/>
              <a:buFont typeface="Arial" pitchFamily="34" charset="0"/>
              <a:buChar char="•"/>
              <a:defRPr/>
            </a:pPr>
            <a:r>
              <a:rPr lang="en-US" sz="2600" dirty="0" smtClean="0">
                <a:solidFill>
                  <a:schemeClr val="tx1">
                    <a:lumMod val="65000"/>
                    <a:lumOff val="35000"/>
                  </a:schemeClr>
                </a:solidFill>
                <a:latin typeface="Calibri (Body)"/>
              </a:rPr>
              <a:t>stores encoded information in memory</a:t>
            </a:r>
          </a:p>
          <a:p>
            <a:pPr marL="923925" indent="-457200" fontAlgn="auto">
              <a:spcAft>
                <a:spcPts val="0"/>
              </a:spcAft>
              <a:buClrTx/>
              <a:buSzPct val="100000"/>
              <a:buFont typeface="Arial" pitchFamily="34" charset="0"/>
              <a:buChar char="•"/>
              <a:defRPr/>
            </a:pPr>
            <a:r>
              <a:rPr lang="en-US" sz="2600" dirty="0" smtClean="0">
                <a:solidFill>
                  <a:schemeClr val="tx1">
                    <a:lumMod val="65000"/>
                    <a:lumOff val="35000"/>
                  </a:schemeClr>
                </a:solidFill>
                <a:latin typeface="Calibri (Body)"/>
              </a:rPr>
              <a:t>retrieves information needed for the evaluation</a:t>
            </a:r>
          </a:p>
          <a:p>
            <a:pPr marL="923925" indent="-457200" fontAlgn="auto">
              <a:spcAft>
                <a:spcPts val="0"/>
              </a:spcAft>
              <a:buClrTx/>
              <a:buSzPct val="100000"/>
              <a:buFont typeface="Arial" pitchFamily="34" charset="0"/>
              <a:buChar char="•"/>
              <a:defRPr/>
            </a:pPr>
            <a:r>
              <a:rPr lang="en-US" sz="2600" dirty="0" smtClean="0">
                <a:solidFill>
                  <a:schemeClr val="tx1">
                    <a:lumMod val="65000"/>
                    <a:lumOff val="35000"/>
                  </a:schemeClr>
                </a:solidFill>
                <a:latin typeface="Calibri (Body)"/>
              </a:rPr>
              <a:t>integrates retrieved information with other available info (e.g., documentation)</a:t>
            </a:r>
          </a:p>
          <a:p>
            <a:pPr marL="923925" indent="-457200" fontAlgn="auto">
              <a:spcAft>
                <a:spcPts val="0"/>
              </a:spcAft>
              <a:buClrTx/>
              <a:buSzPct val="100000"/>
              <a:buFont typeface="Arial" pitchFamily="34" charset="0"/>
              <a:buChar char="•"/>
              <a:defRPr/>
            </a:pPr>
            <a:r>
              <a:rPr lang="en-US" sz="2600" dirty="0" smtClean="0">
                <a:solidFill>
                  <a:schemeClr val="tx1">
                    <a:lumMod val="65000"/>
                    <a:lumOff val="35000"/>
                  </a:schemeClr>
                </a:solidFill>
                <a:latin typeface="Calibri (Body)"/>
              </a:rPr>
              <a:t>assigns an evaluation to the person being rated</a:t>
            </a:r>
            <a:endParaRPr lang="en-US" sz="2600" dirty="0">
              <a:solidFill>
                <a:schemeClr val="tx1">
                  <a:lumMod val="65000"/>
                  <a:lumOff val="35000"/>
                </a:schemeClr>
              </a:solidFill>
              <a:latin typeface="Calibri (Body)"/>
            </a:endParaRPr>
          </a:p>
        </p:txBody>
      </p:sp>
      <p:sp>
        <p:nvSpPr>
          <p:cNvPr id="3" name="Title 2"/>
          <p:cNvSpPr>
            <a:spLocks noGrp="1"/>
          </p:cNvSpPr>
          <p:nvPr>
            <p:ph type="title"/>
          </p:nvPr>
        </p:nvSpPr>
        <p:spPr/>
        <p:txBody>
          <a:bodyPr>
            <a:normAutofit/>
          </a:bodyPr>
          <a:lstStyle/>
          <a:p>
            <a:pPr algn="ctr" fontAlgn="auto">
              <a:spcAft>
                <a:spcPts val="0"/>
              </a:spcAft>
              <a:defRPr/>
            </a:pPr>
            <a:r>
              <a:rPr lang="en-US" sz="4400" dirty="0" smtClean="0">
                <a:solidFill>
                  <a:schemeClr val="tx1"/>
                </a:solidFill>
                <a:effectLst/>
                <a:latin typeface="Calibri (Headings)"/>
              </a:rPr>
              <a:t>What’s going on?</a:t>
            </a:r>
            <a:endParaRPr lang="en-US" sz="4400" dirty="0">
              <a:solidFill>
                <a:schemeClr val="tx1"/>
              </a:solidFill>
              <a:effectLst/>
              <a:latin typeface="Calibri (Heading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a:buClr>
                <a:schemeClr val="tx1"/>
              </a:buClr>
              <a:buSzPct val="100000"/>
              <a:buFont typeface="Arial" pitchFamily="34" charset="0"/>
              <a:buChar char="•"/>
            </a:pPr>
            <a:r>
              <a:rPr lang="en-US" sz="3200" dirty="0" smtClean="0">
                <a:latin typeface="Calibri (Body)"/>
              </a:rPr>
              <a:t>Many raters use heuristics to create “cognitive shortcuts” to help make ratings</a:t>
            </a:r>
          </a:p>
          <a:p>
            <a:pPr>
              <a:buClr>
                <a:schemeClr val="tx1"/>
              </a:buClr>
              <a:buSzPct val="100000"/>
              <a:buFont typeface="Arial" pitchFamily="34" charset="0"/>
              <a:buChar char="•"/>
            </a:pPr>
            <a:endParaRPr lang="en-US" sz="3200" dirty="0" smtClean="0">
              <a:latin typeface="Calibri (Body)"/>
            </a:endParaRPr>
          </a:p>
          <a:p>
            <a:pPr>
              <a:buClr>
                <a:schemeClr val="tx1"/>
              </a:buClr>
              <a:buSzPct val="100000"/>
              <a:buFont typeface="Arial" pitchFamily="34" charset="0"/>
              <a:buChar char="•"/>
            </a:pPr>
            <a:r>
              <a:rPr lang="en-US" sz="3200" dirty="0" smtClean="0">
                <a:latin typeface="Calibri (Body)"/>
              </a:rPr>
              <a:t>The problem:  Heuristics are based on general impressions or information and lack specificity</a:t>
            </a:r>
          </a:p>
          <a:p>
            <a:pPr>
              <a:buClr>
                <a:schemeClr val="tx1"/>
              </a:buClr>
              <a:buSzPct val="100000"/>
              <a:buFont typeface="Arial" pitchFamily="34" charset="0"/>
              <a:buChar char="•"/>
            </a:pPr>
            <a:endParaRPr lang="en-US" sz="3200" dirty="0" smtClean="0">
              <a:latin typeface="Calibri (Body)"/>
            </a:endParaRPr>
          </a:p>
          <a:p>
            <a:pPr>
              <a:buClr>
                <a:schemeClr val="tx1"/>
              </a:buClr>
              <a:buSzPct val="100000"/>
              <a:buFont typeface="Arial" pitchFamily="34" charset="0"/>
              <a:buChar char="•"/>
            </a:pPr>
            <a:r>
              <a:rPr lang="en-US" sz="3200" dirty="0" smtClean="0">
                <a:latin typeface="Calibri (Body)"/>
              </a:rPr>
              <a:t>Halo error!</a:t>
            </a:r>
          </a:p>
        </p:txBody>
      </p:sp>
      <p:sp>
        <p:nvSpPr>
          <p:cNvPr id="3" name="Title 2"/>
          <p:cNvSpPr>
            <a:spLocks noGrp="1"/>
          </p:cNvSpPr>
          <p:nvPr>
            <p:ph type="title"/>
          </p:nvPr>
        </p:nvSpPr>
        <p:spPr/>
        <p:txBody>
          <a:bodyPr>
            <a:noAutofit/>
          </a:bodyPr>
          <a:lstStyle/>
          <a:p>
            <a:pPr algn="ctr" fontAlgn="auto">
              <a:spcAft>
                <a:spcPts val="0"/>
              </a:spcAft>
              <a:defRPr/>
            </a:pPr>
            <a:r>
              <a:rPr lang="en-US" sz="4400" dirty="0" smtClean="0">
                <a:solidFill>
                  <a:schemeClr val="tx1"/>
                </a:solidFill>
                <a:effectLst/>
                <a:latin typeface="Calibri (Headings)"/>
              </a:rPr>
              <a:t>Heuristics: How Raters </a:t>
            </a:r>
            <a:r>
              <a:rPr lang="en-US" sz="4400" dirty="0" smtClean="0">
                <a:solidFill>
                  <a:schemeClr val="tx1"/>
                </a:solidFill>
                <a:effectLst/>
                <a:latin typeface="Calibri (Headings)"/>
              </a:rPr>
              <a:t>Cope</a:t>
            </a:r>
            <a:r>
              <a:rPr lang="en-US" sz="4400" dirty="0" smtClean="0">
                <a:solidFill>
                  <a:schemeClr val="tx1"/>
                </a:solidFill>
                <a:effectLst/>
                <a:latin typeface="Calibri (Headings)"/>
              </a:rPr>
              <a:t>”</a:t>
            </a:r>
            <a:endParaRPr lang="en-US" sz="4400" dirty="0">
              <a:solidFill>
                <a:schemeClr val="tx1"/>
              </a:solidFill>
              <a:effectLst/>
              <a:latin typeface="Calibri (Heading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Content Placeholder 1"/>
          <p:cNvSpPr>
            <a:spLocks noGrp="1"/>
          </p:cNvSpPr>
          <p:nvPr>
            <p:ph idx="1"/>
          </p:nvPr>
        </p:nvSpPr>
        <p:spPr/>
        <p:txBody>
          <a:bodyPr/>
          <a:lstStyle/>
          <a:p>
            <a:pPr>
              <a:buClrTx/>
              <a:buSzPct val="100000"/>
              <a:buFont typeface="Arial" pitchFamily="34" charset="0"/>
              <a:buChar char="•"/>
            </a:pPr>
            <a:r>
              <a:rPr lang="en-US" sz="3200" dirty="0" smtClean="0">
                <a:latin typeface="Calibri (Body)"/>
              </a:rPr>
              <a:t>Training (e.g., Frame-of-Reference)</a:t>
            </a:r>
          </a:p>
          <a:p>
            <a:pPr>
              <a:buClrTx/>
              <a:buSzPct val="100000"/>
              <a:buFont typeface="Arial" pitchFamily="34" charset="0"/>
              <a:buChar char="•"/>
            </a:pPr>
            <a:r>
              <a:rPr lang="en-US" sz="3200" dirty="0" smtClean="0">
                <a:latin typeface="Calibri (Body)"/>
              </a:rPr>
              <a:t>Diary/log </a:t>
            </a:r>
            <a:r>
              <a:rPr lang="en-US" sz="3200" dirty="0" smtClean="0">
                <a:latin typeface="Calibri (Body)"/>
              </a:rPr>
              <a:t>keeping</a:t>
            </a:r>
          </a:p>
          <a:p>
            <a:pPr>
              <a:buClrTx/>
              <a:buSzPct val="100000"/>
              <a:buFont typeface="Arial" pitchFamily="34" charset="0"/>
              <a:buChar char="•"/>
            </a:pPr>
            <a:r>
              <a:rPr lang="en-US" sz="3200" dirty="0" smtClean="0">
                <a:latin typeface="Calibri (Body)"/>
              </a:rPr>
              <a:t>Make </a:t>
            </a:r>
            <a:r>
              <a:rPr lang="en-US" sz="3200" dirty="0" smtClean="0">
                <a:latin typeface="Calibri (Body)"/>
              </a:rPr>
              <a:t>performance appraisal a process, not an “event”</a:t>
            </a:r>
          </a:p>
          <a:p>
            <a:pPr>
              <a:buClrTx/>
              <a:buSzPct val="100000"/>
              <a:buFont typeface="Arial" pitchFamily="34" charset="0"/>
              <a:buChar char="•"/>
            </a:pPr>
            <a:r>
              <a:rPr lang="en-US" sz="3200" dirty="0" smtClean="0">
                <a:latin typeface="Calibri (Body)"/>
              </a:rPr>
              <a:t>Structure </a:t>
            </a:r>
            <a:r>
              <a:rPr lang="en-US" sz="3200" dirty="0" smtClean="0">
                <a:latin typeface="Calibri (Body)"/>
              </a:rPr>
              <a:t>the performance appraisal ratings so that specific information has to be recalled </a:t>
            </a:r>
          </a:p>
          <a:p>
            <a:pPr lvl="1">
              <a:buClr>
                <a:schemeClr val="tx1"/>
              </a:buClr>
              <a:buFont typeface="Arial" pitchFamily="34" charset="0"/>
              <a:buChar char="•"/>
            </a:pPr>
            <a:r>
              <a:rPr lang="en-US" sz="2800" dirty="0">
                <a:latin typeface="Calibri (Body)"/>
              </a:rPr>
              <a:t>One tool: Behaviorally anchored rating scales</a:t>
            </a:r>
          </a:p>
        </p:txBody>
      </p:sp>
      <p:sp>
        <p:nvSpPr>
          <p:cNvPr id="3" name="Title 2"/>
          <p:cNvSpPr>
            <a:spLocks noGrp="1"/>
          </p:cNvSpPr>
          <p:nvPr>
            <p:ph type="title"/>
          </p:nvPr>
        </p:nvSpPr>
        <p:spPr/>
        <p:txBody>
          <a:bodyPr>
            <a:noAutofit/>
          </a:bodyPr>
          <a:lstStyle/>
          <a:p>
            <a:pPr algn="ctr" fontAlgn="auto">
              <a:spcAft>
                <a:spcPts val="0"/>
              </a:spcAft>
              <a:defRPr/>
            </a:pPr>
            <a:r>
              <a:rPr lang="en-US" sz="4400" dirty="0" smtClean="0">
                <a:solidFill>
                  <a:schemeClr val="tx1"/>
                </a:solidFill>
                <a:effectLst/>
                <a:latin typeface="Calibri (Headings)"/>
              </a:rPr>
              <a:t>How can raters be more accurate?</a:t>
            </a:r>
            <a:endParaRPr lang="en-US" sz="4400" dirty="0">
              <a:solidFill>
                <a:schemeClr val="tx1"/>
              </a:solidFill>
              <a:effectLst/>
              <a:latin typeface="Calibri (Heading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573704700"/>
              </p:ext>
            </p:extLst>
          </p:nvPr>
        </p:nvGraphicFramePr>
        <p:xfrm>
          <a:off x="992933" y="1815882"/>
          <a:ext cx="6934200" cy="4634484"/>
        </p:xfrm>
        <a:graphic>
          <a:graphicData uri="http://schemas.openxmlformats.org/drawingml/2006/table">
            <a:tbl>
              <a:tblPr/>
              <a:tblGrid>
                <a:gridCol w="6471921"/>
                <a:gridCol w="462279"/>
              </a:tblGrid>
              <a:tr h="1154430">
                <a:tc>
                  <a:txBody>
                    <a:bodyPr/>
                    <a:lstStyle/>
                    <a:p>
                      <a:pPr marL="0" marR="0" algn="ctr">
                        <a:lnSpc>
                          <a:spcPct val="115000"/>
                        </a:lnSpc>
                        <a:spcBef>
                          <a:spcPts val="0"/>
                        </a:spcBef>
                        <a:spcAft>
                          <a:spcPts val="0"/>
                        </a:spcAft>
                      </a:pPr>
                      <a:r>
                        <a:rPr lang="en-US" sz="1600" dirty="0">
                          <a:latin typeface="Times New Roman"/>
                          <a:ea typeface="Times New Roman"/>
                          <a:cs typeface="Times New Roman"/>
                        </a:rPr>
                        <a:t>Typical High Behavior</a:t>
                      </a:r>
                    </a:p>
                    <a:p>
                      <a:pPr marL="0" marR="0">
                        <a:lnSpc>
                          <a:spcPct val="115000"/>
                        </a:lnSpc>
                        <a:spcBef>
                          <a:spcPts val="0"/>
                        </a:spcBef>
                        <a:spcAft>
                          <a:spcPts val="0"/>
                        </a:spcAft>
                        <a:tabLst>
                          <a:tab pos="5715000" algn="l"/>
                          <a:tab pos="5943600" algn="r"/>
                          <a:tab pos="457200" algn="l"/>
                        </a:tabLst>
                      </a:pPr>
                      <a:r>
                        <a:rPr lang="en-US" sz="1600" dirty="0">
                          <a:latin typeface="Times New Roman"/>
                          <a:ea typeface="Times New Roman"/>
                          <a:cs typeface="Times New Roman"/>
                        </a:rPr>
                        <a:t>Exercises tact in bringing up problems when group members are affected.  Takes initiative to see that suggestions get carried out.  Uses all available evidence to convince people that he/she has a better way to do things.</a:t>
                      </a: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Times New Roman"/>
                        <a:ea typeface="Times New Roman"/>
                        <a:cs typeface="Times New Roman"/>
                      </a:endParaRPr>
                    </a:p>
                    <a:p>
                      <a:pPr marL="0" marR="0" algn="ctr">
                        <a:lnSpc>
                          <a:spcPct val="115000"/>
                        </a:lnSpc>
                        <a:spcBef>
                          <a:spcPts val="0"/>
                        </a:spcBef>
                        <a:spcAft>
                          <a:spcPts val="0"/>
                        </a:spcAft>
                      </a:pPr>
                      <a:r>
                        <a:rPr lang="en-US" sz="1600" dirty="0">
                          <a:latin typeface="Times New Roman"/>
                          <a:ea typeface="Times New Roman"/>
                          <a:cs typeface="Times New Roman"/>
                        </a:rPr>
                        <a:t>5</a:t>
                      </a: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772">
                <a:tc>
                  <a:txBody>
                    <a:bodyPr/>
                    <a:lstStyle/>
                    <a:p>
                      <a:pPr marL="0" marR="0">
                        <a:lnSpc>
                          <a:spcPct val="115000"/>
                        </a:lnSpc>
                        <a:spcBef>
                          <a:spcPts val="0"/>
                        </a:spcBef>
                        <a:spcAft>
                          <a:spcPts val="0"/>
                        </a:spcAft>
                      </a:pPr>
                      <a:endParaRPr lang="en-US" sz="1600" dirty="0">
                        <a:latin typeface="Times New Roman"/>
                        <a:ea typeface="Times New Roman"/>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latin typeface="Times New Roman"/>
                          <a:ea typeface="Times New Roman"/>
                          <a:cs typeface="Times New Roman"/>
                        </a:rPr>
                        <a:t>4</a:t>
                      </a:r>
                      <a:endParaRPr lang="en-US" sz="1600" dirty="0">
                        <a:latin typeface="Times New Roman"/>
                        <a:ea typeface="Times New Roman"/>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4430">
                <a:tc>
                  <a:txBody>
                    <a:bodyPr/>
                    <a:lstStyle/>
                    <a:p>
                      <a:pPr marL="0" marR="0" algn="ctr">
                        <a:lnSpc>
                          <a:spcPct val="115000"/>
                        </a:lnSpc>
                        <a:spcBef>
                          <a:spcPts val="0"/>
                        </a:spcBef>
                        <a:spcAft>
                          <a:spcPts val="0"/>
                        </a:spcAft>
                      </a:pPr>
                      <a:r>
                        <a:rPr lang="en-US" sz="1600" dirty="0">
                          <a:latin typeface="Times New Roman"/>
                          <a:ea typeface="Times New Roman"/>
                          <a:cs typeface="Times New Roman"/>
                        </a:rPr>
                        <a:t>Typical Average Behavior</a:t>
                      </a:r>
                    </a:p>
                    <a:p>
                      <a:pPr marL="0" marR="0">
                        <a:lnSpc>
                          <a:spcPct val="115000"/>
                        </a:lnSpc>
                        <a:spcBef>
                          <a:spcPts val="0"/>
                        </a:spcBef>
                        <a:spcAft>
                          <a:spcPts val="0"/>
                        </a:spcAft>
                        <a:tabLst>
                          <a:tab pos="5715000" algn="l"/>
                          <a:tab pos="5943600" algn="r"/>
                          <a:tab pos="457200" algn="l"/>
                        </a:tabLst>
                      </a:pPr>
                      <a:r>
                        <a:rPr lang="en-US" sz="1600" dirty="0">
                          <a:latin typeface="Times New Roman"/>
                          <a:ea typeface="Times New Roman"/>
                          <a:cs typeface="Times New Roman"/>
                        </a:rPr>
                        <a:t>Develops new work procedures, but doesn’t share them.  Takes initiative only if it is beneficial to himself/herself.  Sometimes fails to address problem directly, but makes some effort to communicate problems and solutions.</a:t>
                      </a: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Times New Roman"/>
                        <a:ea typeface="Times New Roman"/>
                        <a:cs typeface="Times New Roman"/>
                      </a:endParaRPr>
                    </a:p>
                    <a:p>
                      <a:pPr marL="0" marR="0" algn="ctr">
                        <a:lnSpc>
                          <a:spcPct val="115000"/>
                        </a:lnSpc>
                        <a:spcBef>
                          <a:spcPts val="0"/>
                        </a:spcBef>
                        <a:spcAft>
                          <a:spcPts val="0"/>
                        </a:spcAft>
                      </a:pPr>
                      <a:r>
                        <a:rPr lang="en-US" sz="1600" dirty="0" smtClean="0">
                          <a:latin typeface="Times New Roman"/>
                          <a:ea typeface="Times New Roman"/>
                          <a:cs typeface="Times New Roman"/>
                        </a:rPr>
                        <a:t>3</a:t>
                      </a:r>
                      <a:endParaRPr lang="en-US" sz="1600" dirty="0">
                        <a:latin typeface="Times New Roman"/>
                        <a:ea typeface="Times New Roman"/>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1772">
                <a:tc>
                  <a:txBody>
                    <a:bodyPr/>
                    <a:lstStyle/>
                    <a:p>
                      <a:pPr marL="0" marR="0">
                        <a:lnSpc>
                          <a:spcPct val="115000"/>
                        </a:lnSpc>
                        <a:spcBef>
                          <a:spcPts val="0"/>
                        </a:spcBef>
                        <a:spcAft>
                          <a:spcPts val="0"/>
                        </a:spcAft>
                      </a:pPr>
                      <a:endParaRPr lang="en-US" sz="1600" dirty="0">
                        <a:latin typeface="Times New Roman"/>
                        <a:ea typeface="Times New Roman"/>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600" dirty="0" smtClean="0">
                          <a:latin typeface="Times New Roman"/>
                          <a:ea typeface="Times New Roman"/>
                          <a:cs typeface="Times New Roman"/>
                        </a:rPr>
                        <a:t>2</a:t>
                      </a:r>
                      <a:endParaRPr lang="en-US" sz="1600" dirty="0">
                        <a:latin typeface="Times New Roman"/>
                        <a:ea typeface="Times New Roman"/>
                        <a:cs typeface="Times New Roman"/>
                      </a:endParaRP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5316">
                <a:tc>
                  <a:txBody>
                    <a:bodyPr/>
                    <a:lstStyle/>
                    <a:p>
                      <a:pPr marL="0" marR="0" algn="ctr">
                        <a:lnSpc>
                          <a:spcPct val="115000"/>
                        </a:lnSpc>
                        <a:spcBef>
                          <a:spcPts val="0"/>
                        </a:spcBef>
                        <a:spcAft>
                          <a:spcPts val="0"/>
                        </a:spcAft>
                      </a:pPr>
                      <a:r>
                        <a:rPr lang="en-US" sz="1600" dirty="0">
                          <a:latin typeface="Times New Roman"/>
                          <a:ea typeface="Times New Roman"/>
                          <a:cs typeface="Times New Roman"/>
                        </a:rPr>
                        <a:t>Typical Low Behavior</a:t>
                      </a:r>
                    </a:p>
                    <a:p>
                      <a:pPr marL="0" marR="0">
                        <a:lnSpc>
                          <a:spcPct val="115000"/>
                        </a:lnSpc>
                        <a:spcBef>
                          <a:spcPts val="0"/>
                        </a:spcBef>
                        <a:spcAft>
                          <a:spcPts val="0"/>
                        </a:spcAft>
                        <a:tabLst>
                          <a:tab pos="5715000" algn="l"/>
                          <a:tab pos="5943600" algn="r"/>
                          <a:tab pos="457200" algn="l"/>
                        </a:tabLst>
                      </a:pPr>
                      <a:r>
                        <a:rPr lang="en-US" sz="1600" dirty="0">
                          <a:latin typeface="Times New Roman"/>
                          <a:ea typeface="Times New Roman"/>
                          <a:cs typeface="Times New Roman"/>
                        </a:rPr>
                        <a:t>Disrupts meetings by changing topics or by horseplay.  Doesn’t ask questions even if unsure of procedures.  Upsets people instead of trying to help.  Complains about work but doesn’t do anything to change it.  Leaves area in a mess so that accidents are more likely to happen.</a:t>
                      </a: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600" dirty="0">
                        <a:latin typeface="Times New Roman"/>
                        <a:ea typeface="Times New Roman"/>
                        <a:cs typeface="Times New Roman"/>
                      </a:endParaRPr>
                    </a:p>
                    <a:p>
                      <a:pPr marL="0" marR="0" algn="ctr">
                        <a:lnSpc>
                          <a:spcPct val="115000"/>
                        </a:lnSpc>
                        <a:spcBef>
                          <a:spcPts val="0"/>
                        </a:spcBef>
                        <a:spcAft>
                          <a:spcPts val="0"/>
                        </a:spcAft>
                      </a:pPr>
                      <a:r>
                        <a:rPr lang="en-US" sz="1600" dirty="0">
                          <a:latin typeface="Times New Roman"/>
                          <a:ea typeface="Times New Roman"/>
                          <a:cs typeface="Times New Roman"/>
                        </a:rPr>
                        <a:t>1</a:t>
                      </a:r>
                    </a:p>
                  </a:txBody>
                  <a:tcPr marL="39757" marR="3975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4358" name="TextBox 4"/>
          <p:cNvSpPr txBox="1">
            <a:spLocks noChangeArrowheads="1"/>
          </p:cNvSpPr>
          <p:nvPr/>
        </p:nvSpPr>
        <p:spPr bwMode="auto">
          <a:xfrm>
            <a:off x="992933" y="0"/>
            <a:ext cx="7199407" cy="1815882"/>
          </a:xfrm>
          <a:prstGeom prst="rect">
            <a:avLst/>
          </a:prstGeom>
          <a:noFill/>
          <a:ln w="9525">
            <a:noFill/>
            <a:miter lim="800000"/>
            <a:headEnd/>
            <a:tailEnd/>
          </a:ln>
        </p:spPr>
        <p:txBody>
          <a:bodyPr wrap="none">
            <a:spAutoFit/>
          </a:bodyPr>
          <a:lstStyle/>
          <a:p>
            <a:pPr algn="ctr"/>
            <a:r>
              <a:rPr lang="en-US" sz="2200" b="1" dirty="0">
                <a:latin typeface="Calibri (Headings)"/>
              </a:rPr>
              <a:t>Maintains A Good Work Relationship</a:t>
            </a:r>
          </a:p>
          <a:p>
            <a:pPr algn="ctr"/>
            <a:r>
              <a:rPr lang="en-US" dirty="0">
                <a:latin typeface="Lucida Sans Unicode" pitchFamily="34" charset="0"/>
              </a:rPr>
              <a:t> </a:t>
            </a:r>
          </a:p>
          <a:p>
            <a:r>
              <a:rPr lang="en-US" dirty="0">
                <a:latin typeface="Calibri (Body)"/>
              </a:rPr>
              <a:t>Discusses work-related issues with supervisor and other work group </a:t>
            </a:r>
          </a:p>
          <a:p>
            <a:r>
              <a:rPr lang="en-US" dirty="0">
                <a:latin typeface="Calibri (Body)"/>
              </a:rPr>
              <a:t>members using knowledge gained from work experience to improve </a:t>
            </a:r>
          </a:p>
          <a:p>
            <a:r>
              <a:rPr lang="en-US" dirty="0">
                <a:latin typeface="Calibri (Body)"/>
              </a:rPr>
              <a:t>work unit efficiency or quality, or to solve work-related problems.</a:t>
            </a:r>
          </a:p>
          <a:p>
            <a:pPr algn="ctr"/>
            <a:endParaRPr lang="en-US" dirty="0">
              <a:latin typeface="Lucida Sans Unicode"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Content Placeholder 1"/>
          <p:cNvSpPr>
            <a:spLocks noGrp="1"/>
          </p:cNvSpPr>
          <p:nvPr>
            <p:ph idx="1"/>
          </p:nvPr>
        </p:nvSpPr>
        <p:spPr/>
        <p:txBody>
          <a:bodyPr/>
          <a:lstStyle/>
          <a:p>
            <a:pPr marL="349250" indent="-349250">
              <a:buClr>
                <a:schemeClr val="tx1"/>
              </a:buClr>
              <a:buSzPct val="100000"/>
              <a:buFont typeface="Arial" pitchFamily="34" charset="0"/>
              <a:buChar char="•"/>
            </a:pPr>
            <a:r>
              <a:rPr lang="en-US" sz="2800" dirty="0" smtClean="0">
                <a:latin typeface="Calibri (Body)"/>
              </a:rPr>
              <a:t>If you’re receiving a performance </a:t>
            </a:r>
            <a:r>
              <a:rPr lang="en-US" sz="2800" dirty="0" smtClean="0">
                <a:latin typeface="Calibri (Body)"/>
              </a:rPr>
              <a:t>evaluation</a:t>
            </a:r>
            <a:endParaRPr lang="en-US" sz="2800" dirty="0" smtClean="0">
              <a:latin typeface="Calibri (Body)"/>
            </a:endParaRPr>
          </a:p>
          <a:p>
            <a:pPr marL="739775" lvl="3" indent="-282575">
              <a:buClr>
                <a:schemeClr val="tx1"/>
              </a:buClr>
              <a:buFontTx/>
              <a:buChar char="–"/>
            </a:pPr>
            <a:r>
              <a:rPr lang="en-US" sz="2400" dirty="0" smtClean="0">
                <a:latin typeface="Calibri (Body)"/>
              </a:rPr>
              <a:t>Come prepared</a:t>
            </a:r>
          </a:p>
          <a:p>
            <a:pPr marL="914400" lvl="4" indent="-282575">
              <a:buClr>
                <a:schemeClr val="tx1"/>
              </a:buClr>
              <a:buSzPct val="100000"/>
              <a:buFont typeface="Arial" pitchFamily="34" charset="0"/>
              <a:buChar char="•"/>
            </a:pPr>
            <a:r>
              <a:rPr lang="en-US" sz="2100" dirty="0" smtClean="0">
                <a:latin typeface="Calibri (Body)"/>
              </a:rPr>
              <a:t>Keep track of what you do</a:t>
            </a:r>
          </a:p>
          <a:p>
            <a:pPr marL="914400" lvl="4" indent="-282575">
              <a:buClr>
                <a:schemeClr val="tx1"/>
              </a:buClr>
              <a:buSzPct val="100000"/>
              <a:buFont typeface="Arial" pitchFamily="34" charset="0"/>
              <a:buChar char="•"/>
            </a:pPr>
            <a:r>
              <a:rPr lang="en-US" sz="2100" dirty="0" smtClean="0">
                <a:latin typeface="Calibri (Body)"/>
              </a:rPr>
              <a:t>If </a:t>
            </a:r>
            <a:r>
              <a:rPr lang="en-US" sz="2100" dirty="0" smtClean="0">
                <a:latin typeface="Calibri (Body)"/>
              </a:rPr>
              <a:t>you have a “Development Plan,” bring it</a:t>
            </a:r>
          </a:p>
          <a:p>
            <a:pPr marL="914400" lvl="4" indent="-282575">
              <a:buClr>
                <a:schemeClr val="tx1"/>
              </a:buClr>
              <a:buSzPct val="100000"/>
              <a:buFont typeface="Arial" pitchFamily="34" charset="0"/>
              <a:buChar char="•"/>
            </a:pPr>
            <a:r>
              <a:rPr lang="en-US" sz="2100" dirty="0" smtClean="0">
                <a:latin typeface="Calibri (Body)"/>
              </a:rPr>
              <a:t>Any specific information you can provide makes the rater’s job easier</a:t>
            </a:r>
          </a:p>
          <a:p>
            <a:pPr lvl="4">
              <a:buClr>
                <a:schemeClr val="tx1"/>
              </a:buClr>
              <a:buFont typeface="Courier New" pitchFamily="49" charset="0"/>
              <a:buChar char="o"/>
            </a:pPr>
            <a:endParaRPr lang="en-US" dirty="0" smtClean="0">
              <a:latin typeface="Calibri (Body)"/>
            </a:endParaRPr>
          </a:p>
          <a:p>
            <a:pPr marL="739775" lvl="1" indent="-282575">
              <a:buClr>
                <a:schemeClr val="tx1"/>
              </a:buClr>
              <a:buFontTx/>
              <a:buChar char="–"/>
            </a:pPr>
            <a:r>
              <a:rPr lang="en-US" sz="2400" dirty="0" smtClean="0">
                <a:latin typeface="Calibri (Body)"/>
              </a:rPr>
              <a:t>Don’t panic!</a:t>
            </a:r>
          </a:p>
          <a:p>
            <a:pPr lvl="2">
              <a:buClr>
                <a:schemeClr val="tx1"/>
              </a:buClr>
              <a:buFont typeface="Arial" pitchFamily="34" charset="0"/>
              <a:buChar char="•"/>
            </a:pPr>
            <a:r>
              <a:rPr lang="en-US" dirty="0" smtClean="0">
                <a:latin typeface="Calibri (Body)"/>
              </a:rPr>
              <a:t>The most common use for performance appraisals is feedback; accurate feedback can only help you get better at your job</a:t>
            </a:r>
          </a:p>
        </p:txBody>
      </p:sp>
      <p:sp>
        <p:nvSpPr>
          <p:cNvPr id="3" name="Title 2"/>
          <p:cNvSpPr>
            <a:spLocks noGrp="1"/>
          </p:cNvSpPr>
          <p:nvPr>
            <p:ph type="title"/>
          </p:nvPr>
        </p:nvSpPr>
        <p:spPr/>
        <p:txBody>
          <a:bodyPr>
            <a:normAutofit/>
          </a:bodyPr>
          <a:lstStyle/>
          <a:p>
            <a:pPr algn="ctr" fontAlgn="auto">
              <a:spcAft>
                <a:spcPts val="0"/>
              </a:spcAft>
              <a:defRPr/>
            </a:pPr>
            <a:r>
              <a:rPr lang="en-US" sz="4400" dirty="0" smtClean="0">
                <a:solidFill>
                  <a:schemeClr val="tx1"/>
                </a:solidFill>
                <a:effectLst/>
                <a:latin typeface="Calibri (Headings)"/>
              </a:rPr>
              <a:t>What can YOU do?</a:t>
            </a:r>
            <a:endParaRPr lang="en-US" sz="4400" dirty="0">
              <a:solidFill>
                <a:schemeClr val="tx1"/>
              </a:solidFill>
              <a:effectLst/>
              <a:latin typeface="Calibri (Heading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562600"/>
          </a:xfrm>
        </p:spPr>
        <p:txBody>
          <a:bodyPr>
            <a:noAutofit/>
          </a:bodyPr>
          <a:lstStyle/>
          <a:p>
            <a:pPr marL="403225" indent="-403225" fontAlgn="auto">
              <a:spcBef>
                <a:spcPts val="600"/>
              </a:spcBef>
              <a:spcAft>
                <a:spcPts val="0"/>
              </a:spcAft>
              <a:buFont typeface="Wingdings 3"/>
              <a:buNone/>
              <a:defRPr/>
            </a:pPr>
            <a:r>
              <a:rPr lang="en-US" sz="2400" dirty="0" smtClean="0">
                <a:latin typeface="Calibri (Body)"/>
              </a:rPr>
              <a:t>Balzer, W. K., &amp; Sulsky, L. M.  (1992).  Halo and performance appraisal research.  </a:t>
            </a:r>
            <a:r>
              <a:rPr lang="en-US" sz="2400" i="1" dirty="0" smtClean="0">
                <a:latin typeface="Calibri (Body)"/>
              </a:rPr>
              <a:t>Journal of Applied Psychology, 77</a:t>
            </a:r>
            <a:r>
              <a:rPr lang="en-US" sz="2400" dirty="0" smtClean="0">
                <a:latin typeface="Calibri (Body)"/>
              </a:rPr>
              <a:t>, 975-985. doi:10.1037/0021-9010.77.6.975</a:t>
            </a:r>
          </a:p>
          <a:p>
            <a:pPr marL="403225" indent="-403225" fontAlgn="auto">
              <a:spcBef>
                <a:spcPts val="600"/>
              </a:spcBef>
              <a:spcAft>
                <a:spcPts val="0"/>
              </a:spcAft>
              <a:buFont typeface="Wingdings 3"/>
              <a:buNone/>
              <a:defRPr/>
            </a:pPr>
            <a:r>
              <a:rPr lang="en-US" sz="2400" dirty="0" err="1" smtClean="0">
                <a:latin typeface="Calibri (Body)"/>
              </a:rPr>
              <a:t>DeNisi</a:t>
            </a:r>
            <a:r>
              <a:rPr lang="en-US" sz="2400" dirty="0" smtClean="0">
                <a:latin typeface="Calibri (Body)"/>
              </a:rPr>
              <a:t>, A. S., Cafferty, T. P., &amp; Meglino, B. M.  (1984).  A cognitive view of the performance appraisal process:  A model and research propositions.  </a:t>
            </a:r>
            <a:r>
              <a:rPr lang="en-US" sz="2400" i="1" dirty="0" smtClean="0">
                <a:latin typeface="Calibri (Body)"/>
              </a:rPr>
              <a:t>Organizational Behavior and Human Performance, 33</a:t>
            </a:r>
            <a:r>
              <a:rPr lang="en-US" sz="2400" dirty="0" smtClean="0">
                <a:latin typeface="Calibri (Body)"/>
              </a:rPr>
              <a:t>, 360-396. doi:10.1013/0030-5073(84)90029-1</a:t>
            </a:r>
          </a:p>
          <a:p>
            <a:pPr marL="403225" indent="-403225" fontAlgn="auto">
              <a:spcBef>
                <a:spcPts val="600"/>
              </a:spcBef>
              <a:spcAft>
                <a:spcPts val="0"/>
              </a:spcAft>
              <a:buFont typeface="Wingdings 3"/>
              <a:buNone/>
              <a:defRPr/>
            </a:pPr>
            <a:r>
              <a:rPr lang="en-US" sz="2400" dirty="0" err="1" smtClean="0">
                <a:latin typeface="Calibri (Body)"/>
              </a:rPr>
              <a:t>Uggerslev</a:t>
            </a:r>
            <a:r>
              <a:rPr lang="en-US" sz="2400" dirty="0" smtClean="0">
                <a:latin typeface="Calibri (Body)"/>
              </a:rPr>
              <a:t>, K. L., &amp; Sulsky, L. M.  (2008).  Using frame-of-reference training to understand the implications of rater idiosyncrasy for rating accuracy.  </a:t>
            </a:r>
            <a:r>
              <a:rPr lang="en-US" sz="2400" i="1" dirty="0" smtClean="0">
                <a:latin typeface="Calibri (Body)"/>
              </a:rPr>
              <a:t>Journal of Applied Psychology, 93</a:t>
            </a:r>
            <a:r>
              <a:rPr lang="en-US" sz="2400" dirty="0" smtClean="0">
                <a:latin typeface="Calibri (Body)"/>
              </a:rPr>
              <a:t>, 711-719. doi: 10.1037/0021-9010.93.3.711</a:t>
            </a:r>
            <a:endParaRPr lang="en-US" sz="2400" dirty="0">
              <a:latin typeface="Calibri (Body)"/>
            </a:endParaRPr>
          </a:p>
        </p:txBody>
      </p:sp>
      <p:sp>
        <p:nvSpPr>
          <p:cNvPr id="3" name="Title 2"/>
          <p:cNvSpPr>
            <a:spLocks noGrp="1"/>
          </p:cNvSpPr>
          <p:nvPr>
            <p:ph type="title"/>
          </p:nvPr>
        </p:nvSpPr>
        <p:spPr/>
        <p:txBody>
          <a:bodyPr/>
          <a:lstStyle/>
          <a:p>
            <a:pPr algn="ctr" fontAlgn="auto">
              <a:spcAft>
                <a:spcPts val="0"/>
              </a:spcAft>
              <a:defRPr/>
            </a:pPr>
            <a:r>
              <a:rPr lang="en-US" dirty="0">
                <a:effectLst/>
              </a:rPr>
              <a:t>For more information…</a:t>
            </a:r>
            <a:endParaRPr lang="en-US" dirty="0">
              <a:solidFill>
                <a:schemeClr val="tx1"/>
              </a:solidFill>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300</TotalTime>
  <Words>1496</Words>
  <Application>Microsoft Office PowerPoint</Application>
  <PresentationFormat>On-screen Show (4:3)</PresentationFormat>
  <Paragraphs>86</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Memory and Performance Appraisals at Work</vt:lpstr>
      <vt:lpstr>Performance Appraisal</vt:lpstr>
      <vt:lpstr>What’s going on?</vt:lpstr>
      <vt:lpstr>Heuristics: How Raters Cope”</vt:lpstr>
      <vt:lpstr>How can raters be more accurate?</vt:lpstr>
      <vt:lpstr>PowerPoint Presentation</vt:lpstr>
      <vt:lpstr>What can YOU do?</vt:lpstr>
      <vt:lpstr>For more information…</vt:lpstr>
    </vt:vector>
  </TitlesOfParts>
  <Company>Xavier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Memory and Performance Evaluations at Work</dc:title>
  <dc:creator>Morrie Mullins</dc:creator>
  <cp:lastModifiedBy>Author</cp:lastModifiedBy>
  <cp:revision>23</cp:revision>
  <dcterms:created xsi:type="dcterms:W3CDTF">2011-09-28T17:06:27Z</dcterms:created>
  <dcterms:modified xsi:type="dcterms:W3CDTF">2013-01-10T03:54:17Z</dcterms:modified>
</cp:coreProperties>
</file>